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\Documents\Tre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rotY val="110"/>
      <c:perspective val="30"/>
    </c:view3D>
    <c:plotArea>
      <c:layout/>
      <c:pie3DChart>
        <c:varyColors val="1"/>
        <c:ser>
          <c:idx val="0"/>
          <c:order val="0"/>
          <c:tx>
            <c:strRef>
              <c:f>'1730'!$B$1</c:f>
              <c:strCache>
                <c:ptCount val="1"/>
                <c:pt idx="0">
                  <c:v>Count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'1730'!$A$2:$A$13</c:f>
              <c:strCache>
                <c:ptCount val="12"/>
                <c:pt idx="0">
                  <c:v>Red Oak</c:v>
                </c:pt>
                <c:pt idx="1">
                  <c:v>White Oak</c:v>
                </c:pt>
                <c:pt idx="2">
                  <c:v>Hickory</c:v>
                </c:pt>
                <c:pt idx="3">
                  <c:v>Walnut</c:v>
                </c:pt>
                <c:pt idx="4">
                  <c:v>Locust</c:v>
                </c:pt>
                <c:pt idx="5">
                  <c:v>Ash</c:v>
                </c:pt>
                <c:pt idx="6">
                  <c:v>Elm</c:v>
                </c:pt>
                <c:pt idx="7">
                  <c:v>Hackberry (White Wood)</c:v>
                </c:pt>
                <c:pt idx="8">
                  <c:v>Oak</c:v>
                </c:pt>
                <c:pt idx="9">
                  <c:v>Poplar</c:v>
                </c:pt>
                <c:pt idx="10">
                  <c:v>Tree</c:v>
                </c:pt>
                <c:pt idx="11">
                  <c:v>Woodlands</c:v>
                </c:pt>
              </c:strCache>
            </c:strRef>
          </c:cat>
          <c:val>
            <c:numRef>
              <c:f>'1730'!$B$2:$B$13</c:f>
              <c:numCache>
                <c:formatCode>General</c:formatCode>
                <c:ptCount val="12"/>
                <c:pt idx="0">
                  <c:v>40</c:v>
                </c:pt>
                <c:pt idx="1">
                  <c:v>33</c:v>
                </c:pt>
                <c:pt idx="2">
                  <c:v>21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20"/>
      <c:rotY val="90"/>
      <c:depthPercent val="100"/>
      <c:perspective val="90"/>
    </c:view3D>
    <c:plotArea>
      <c:layout/>
      <c:area3DChart>
        <c:grouping val="standard"/>
        <c:ser>
          <c:idx val="0"/>
          <c:order val="0"/>
          <c:tx>
            <c:strRef>
              <c:f>Sheet11!$A$2</c:f>
              <c:strCache>
                <c:ptCount val="1"/>
                <c:pt idx="0">
                  <c:v>Ash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Sheet11!$B$2:$R$2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Sheet11!$A$3</c:f>
              <c:strCache>
                <c:ptCount val="1"/>
                <c:pt idx="0">
                  <c:v>Black Oak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Sheet11!$B$3:$R$3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24</c:v>
                </c:pt>
                <c:pt idx="3">
                  <c:v>67</c:v>
                </c:pt>
                <c:pt idx="4">
                  <c:v>9</c:v>
                </c:pt>
                <c:pt idx="5">
                  <c:v>0</c:v>
                </c:pt>
                <c:pt idx="6">
                  <c:v>7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Sheet11!$A$4</c:f>
              <c:strCache>
                <c:ptCount val="1"/>
                <c:pt idx="0">
                  <c:v>Box Elder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Sheet11!$B$4:$R$4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Sheet11!$A$5</c:f>
              <c:strCache>
                <c:ptCount val="1"/>
                <c:pt idx="0">
                  <c:v>Bush(es)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Sheet11!$B$5:$R$5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Sheet11!$A$6</c:f>
              <c:strCache>
                <c:ptCount val="1"/>
                <c:pt idx="0">
                  <c:v>Chestnut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Sheet11!$B$6:$R$6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Sheet11!$A$7</c:f>
              <c:strCache>
                <c:ptCount val="1"/>
                <c:pt idx="0">
                  <c:v>Dogwood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Sheet11!$B$7:$R$7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Sheet11!$A$8</c:f>
              <c:strCache>
                <c:ptCount val="1"/>
                <c:pt idx="0">
                  <c:v>Elm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Sheet11!$B$8:$R$8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Sheet11!$A$9</c:f>
              <c:strCache>
                <c:ptCount val="1"/>
                <c:pt idx="0">
                  <c:v>Gum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Sheet11!$B$9:$R$9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Sheet11!$A$10</c:f>
              <c:strCache>
                <c:ptCount val="1"/>
                <c:pt idx="0">
                  <c:v>Hackberry (White Wood)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Sheet11!$B$10:$R$10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9"/>
          <c:order val="9"/>
          <c:tx>
            <c:strRef>
              <c:f>Sheet11!$A$11</c:f>
              <c:strCache>
                <c:ptCount val="1"/>
                <c:pt idx="0">
                  <c:v>Hawthorne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Sheet11!$B$11:$R$11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Sheet11!$A$12</c:f>
              <c:strCache>
                <c:ptCount val="1"/>
                <c:pt idx="0">
                  <c:v>Hazel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Sheet11!$B$12:$R$12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Sheet11!$A$13</c:f>
              <c:strCache>
                <c:ptCount val="1"/>
                <c:pt idx="0">
                  <c:v>Hickory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Sheet11!$B$13:$R$13</c:f>
              <c:numCache>
                <c:formatCode>General</c:formatCode>
                <c:ptCount val="17"/>
                <c:pt idx="0">
                  <c:v>21</c:v>
                </c:pt>
                <c:pt idx="1">
                  <c:v>0</c:v>
                </c:pt>
                <c:pt idx="2">
                  <c:v>56</c:v>
                </c:pt>
                <c:pt idx="3">
                  <c:v>60</c:v>
                </c:pt>
                <c:pt idx="4">
                  <c:v>13</c:v>
                </c:pt>
                <c:pt idx="5">
                  <c:v>0</c:v>
                </c:pt>
                <c:pt idx="6">
                  <c:v>4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2"/>
          <c:order val="12"/>
          <c:tx>
            <c:strRef>
              <c:f>Sheet11!$A$14</c:f>
              <c:strCache>
                <c:ptCount val="1"/>
                <c:pt idx="0">
                  <c:v>Locust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Sheet11!$B$14:$R$14</c:f>
              <c:numCache>
                <c:formatCode>General</c:formatCode>
                <c:ptCount val="17"/>
                <c:pt idx="0">
                  <c:v>3</c:v>
                </c:pt>
                <c:pt idx="1">
                  <c:v>0</c:v>
                </c:pt>
                <c:pt idx="2">
                  <c:v>30</c:v>
                </c:pt>
                <c:pt idx="3">
                  <c:v>19</c:v>
                </c:pt>
                <c:pt idx="4">
                  <c:v>5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3"/>
          <c:order val="13"/>
          <c:tx>
            <c:strRef>
              <c:f>Sheet11!$A$15</c:f>
              <c:strCache>
                <c:ptCount val="1"/>
                <c:pt idx="0">
                  <c:v>Lym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Sheet11!$B$15:$R$15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4"/>
          <c:order val="14"/>
          <c:tx>
            <c:strRef>
              <c:f>Sheet11!$A$16</c:f>
              <c:strCache>
                <c:ptCount val="1"/>
                <c:pt idx="0">
                  <c:v>Mulberry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Sheet11!$B$16:$R$16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5"/>
          <c:order val="15"/>
          <c:tx>
            <c:strRef>
              <c:f>Sheet11!$A$17</c:f>
              <c:strCache>
                <c:ptCount val="1"/>
                <c:pt idx="0">
                  <c:v>None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Sheet11!$B$17:$R$17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6"/>
          <c:order val="16"/>
          <c:tx>
            <c:strRef>
              <c:f>Sheet11!$A$18</c:f>
              <c:strCache>
                <c:ptCount val="1"/>
                <c:pt idx="0">
                  <c:v>Oak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Sheet11!$B$18:$R$18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7"/>
          <c:order val="17"/>
          <c:tx>
            <c:strRef>
              <c:f>Sheet11!$A$19</c:f>
              <c:strCache>
                <c:ptCount val="1"/>
                <c:pt idx="0">
                  <c:v>Persimmon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Sheet11!$B$19:$R$19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8"/>
          <c:order val="18"/>
          <c:tx>
            <c:strRef>
              <c:f>Sheet11!$A$20</c:f>
              <c:strCache>
                <c:ptCount val="1"/>
                <c:pt idx="0">
                  <c:v>Poplar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Sheet11!$B$20:$R$20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9"/>
          <c:order val="19"/>
          <c:tx>
            <c:strRef>
              <c:f>Sheet11!$A$21</c:f>
              <c:strCache>
                <c:ptCount val="1"/>
                <c:pt idx="0">
                  <c:v>Red Oak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Sheet11!$B$21:$R$21</c:f>
              <c:numCache>
                <c:formatCode>General</c:formatCode>
                <c:ptCount val="17"/>
                <c:pt idx="0">
                  <c:v>40</c:v>
                </c:pt>
                <c:pt idx="1">
                  <c:v>0</c:v>
                </c:pt>
                <c:pt idx="2">
                  <c:v>72</c:v>
                </c:pt>
                <c:pt idx="3">
                  <c:v>17</c:v>
                </c:pt>
                <c:pt idx="4">
                  <c:v>2</c:v>
                </c:pt>
                <c:pt idx="5">
                  <c:v>0</c:v>
                </c:pt>
                <c:pt idx="6">
                  <c:v>5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20"/>
          <c:order val="20"/>
          <c:tx>
            <c:strRef>
              <c:f>Sheet11!$A$22</c:f>
              <c:strCache>
                <c:ptCount val="1"/>
                <c:pt idx="0">
                  <c:v>Sapling(s)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Sheet11!$B$22:$R$22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21"/>
          <c:order val="21"/>
          <c:tx>
            <c:strRef>
              <c:f>Sheet11!$A$23</c:f>
              <c:strCache>
                <c:ptCount val="1"/>
                <c:pt idx="0">
                  <c:v>Spanish Oak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Sheet11!$B$23:$R$23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22"/>
          <c:order val="22"/>
          <c:tx>
            <c:strRef>
              <c:f>Sheet11!$A$24</c:f>
              <c:strCache>
                <c:ptCount val="1"/>
                <c:pt idx="0">
                  <c:v>Sugar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Sheet11!$B$24:$R$24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23"/>
          <c:order val="23"/>
          <c:tx>
            <c:strRef>
              <c:f>Sheet11!$A$25</c:f>
              <c:strCache>
                <c:ptCount val="1"/>
                <c:pt idx="0">
                  <c:v>Sycamore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Sheet11!$B$25:$R$25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24"/>
          <c:order val="24"/>
          <c:tx>
            <c:strRef>
              <c:f>Sheet11!$A$26</c:f>
              <c:strCache>
                <c:ptCount val="1"/>
                <c:pt idx="0">
                  <c:v>Tree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Sheet11!$B$26:$R$26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25"/>
          <c:order val="25"/>
          <c:tx>
            <c:strRef>
              <c:f>Sheet11!$A$27</c:f>
              <c:strCache>
                <c:ptCount val="1"/>
                <c:pt idx="0">
                  <c:v>Walnut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Sheet11!$B$27:$R$27</c:f>
              <c:numCache>
                <c:formatCode>General</c:formatCode>
                <c:ptCount val="17"/>
                <c:pt idx="0">
                  <c:v>5</c:v>
                </c:pt>
                <c:pt idx="1">
                  <c:v>0</c:v>
                </c:pt>
                <c:pt idx="2">
                  <c:v>4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26"/>
          <c:order val="26"/>
          <c:tx>
            <c:strRef>
              <c:f>Sheet11!$A$28</c:f>
              <c:strCache>
                <c:ptCount val="1"/>
                <c:pt idx="0">
                  <c:v>White Hickory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Sheet11!$B$28:$R$28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27"/>
          <c:order val="27"/>
          <c:tx>
            <c:strRef>
              <c:f>Sheet11!$A$29</c:f>
              <c:strCache>
                <c:ptCount val="1"/>
                <c:pt idx="0">
                  <c:v>White Oak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Sheet11!$B$29:$R$29</c:f>
              <c:numCache>
                <c:formatCode>General</c:formatCode>
                <c:ptCount val="17"/>
                <c:pt idx="0">
                  <c:v>33</c:v>
                </c:pt>
                <c:pt idx="1">
                  <c:v>0</c:v>
                </c:pt>
                <c:pt idx="2">
                  <c:v>59</c:v>
                </c:pt>
                <c:pt idx="3">
                  <c:v>86</c:v>
                </c:pt>
                <c:pt idx="4">
                  <c:v>15</c:v>
                </c:pt>
                <c:pt idx="5">
                  <c:v>0</c:v>
                </c:pt>
                <c:pt idx="6">
                  <c:v>11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</c:numCache>
            </c:numRef>
          </c:val>
        </c:ser>
        <c:ser>
          <c:idx val="28"/>
          <c:order val="28"/>
          <c:tx>
            <c:strRef>
              <c:f>Sheet11!$A$30</c:f>
              <c:strCache>
                <c:ptCount val="1"/>
                <c:pt idx="0">
                  <c:v>Woodlands</c:v>
                </c:pt>
              </c:strCache>
            </c:strRef>
          </c:tx>
          <c:cat>
            <c:numRef>
              <c:f>Sheet11!$B$1:$R$1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Sheet11!$B$30:$R$30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axId val="92874240"/>
        <c:axId val="92875776"/>
        <c:axId val="88724800"/>
      </c:area3DChart>
      <c:catAx>
        <c:axId val="92874240"/>
        <c:scaling>
          <c:orientation val="minMax"/>
        </c:scaling>
        <c:axPos val="b"/>
        <c:numFmt formatCode="General" sourceLinked="1"/>
        <c:tickLblPos val="nextTo"/>
        <c:crossAx val="92875776"/>
        <c:crosses val="autoZero"/>
        <c:auto val="1"/>
        <c:lblAlgn val="ctr"/>
        <c:lblOffset val="100"/>
      </c:catAx>
      <c:valAx>
        <c:axId val="92875776"/>
        <c:scaling>
          <c:orientation val="minMax"/>
        </c:scaling>
        <c:axPos val="r"/>
        <c:majorGridlines/>
        <c:numFmt formatCode="General" sourceLinked="1"/>
        <c:tickLblPos val="nextTo"/>
        <c:crossAx val="92874240"/>
        <c:crosses val="autoZero"/>
        <c:crossBetween val="midCat"/>
      </c:valAx>
      <c:serAx>
        <c:axId val="88724800"/>
        <c:scaling>
          <c:orientation val="minMax"/>
        </c:scaling>
        <c:axPos val="b"/>
        <c:tickLblPos val="nextTo"/>
        <c:crossAx val="92875776"/>
        <c:crosses val="autoZero"/>
      </c:serAx>
    </c:plotArea>
    <c:legend>
      <c:legendPos val="r"/>
      <c:layout/>
      <c:txPr>
        <a:bodyPr/>
        <a:lstStyle/>
        <a:p>
          <a:pPr rtl="0">
            <a:defRPr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Sheet12!$A$2</c:f>
              <c:strCache>
                <c:ptCount val="1"/>
                <c:pt idx="0">
                  <c:v>Number of Trees</c:v>
                </c:pt>
              </c:strCache>
            </c:strRef>
          </c:tx>
          <c:marker>
            <c:symbol val="none"/>
          </c:marker>
          <c:dLbls>
            <c:txPr>
              <a:bodyPr rot="-5400000" vert="horz" anchor="t" anchorCtr="1"/>
              <a:lstStyle/>
              <a:p>
                <a:pPr>
                  <a:defRPr/>
                </a:pPr>
                <a:endParaRPr lang="en-US"/>
              </a:p>
            </c:txPr>
            <c:dLblPos val="t"/>
            <c:showVal val="1"/>
          </c:dLbls>
          <c:cat>
            <c:numRef>
              <c:f>Sheet12!$B$1:$R$1</c:f>
              <c:numCache>
                <c:formatCode>General</c:formatCode>
                <c:ptCount val="17"/>
                <c:pt idx="0">
                  <c:v>1730</c:v>
                </c:pt>
                <c:pt idx="1">
                  <c:v>1740</c:v>
                </c:pt>
                <c:pt idx="2">
                  <c:v>1750</c:v>
                </c:pt>
                <c:pt idx="3">
                  <c:v>1760</c:v>
                </c:pt>
                <c:pt idx="4">
                  <c:v>1770</c:v>
                </c:pt>
                <c:pt idx="5">
                  <c:v>1780</c:v>
                </c:pt>
                <c:pt idx="6">
                  <c:v>1790</c:v>
                </c:pt>
                <c:pt idx="7">
                  <c:v>1800</c:v>
                </c:pt>
                <c:pt idx="8">
                  <c:v>1810</c:v>
                </c:pt>
                <c:pt idx="9">
                  <c:v>1820</c:v>
                </c:pt>
                <c:pt idx="10">
                  <c:v>1830</c:v>
                </c:pt>
                <c:pt idx="11">
                  <c:v>1840</c:v>
                </c:pt>
                <c:pt idx="12">
                  <c:v>1850</c:v>
                </c:pt>
                <c:pt idx="13">
                  <c:v>1860</c:v>
                </c:pt>
                <c:pt idx="14">
                  <c:v>1870</c:v>
                </c:pt>
                <c:pt idx="15">
                  <c:v>1880</c:v>
                </c:pt>
                <c:pt idx="16">
                  <c:v>1890</c:v>
                </c:pt>
              </c:numCache>
            </c:numRef>
          </c:cat>
          <c:val>
            <c:numRef>
              <c:f>Sheet12!$B$2:$R$2</c:f>
              <c:numCache>
                <c:formatCode>General</c:formatCode>
                <c:ptCount val="17"/>
                <c:pt idx="0">
                  <c:v>109</c:v>
                </c:pt>
                <c:pt idx="1">
                  <c:v>0</c:v>
                </c:pt>
                <c:pt idx="2">
                  <c:v>268</c:v>
                </c:pt>
                <c:pt idx="3">
                  <c:v>277</c:v>
                </c:pt>
                <c:pt idx="4">
                  <c:v>55</c:v>
                </c:pt>
                <c:pt idx="5">
                  <c:v>0</c:v>
                </c:pt>
                <c:pt idx="6">
                  <c:v>34</c:v>
                </c:pt>
                <c:pt idx="7">
                  <c:v>17</c:v>
                </c:pt>
                <c:pt idx="8">
                  <c:v>0</c:v>
                </c:pt>
                <c:pt idx="9">
                  <c:v>14</c:v>
                </c:pt>
                <c:pt idx="10">
                  <c:v>11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</c:numCache>
            </c:numRef>
          </c:val>
        </c:ser>
        <c:dLbls>
          <c:showVal val="1"/>
        </c:dLbls>
        <c:marker val="1"/>
        <c:axId val="93656576"/>
        <c:axId val="93658112"/>
      </c:lineChart>
      <c:catAx>
        <c:axId val="93656576"/>
        <c:scaling>
          <c:orientation val="minMax"/>
        </c:scaling>
        <c:axPos val="b"/>
        <c:numFmt formatCode="General" sourceLinked="1"/>
        <c:majorTickMark val="none"/>
        <c:tickLblPos val="nextTo"/>
        <c:crossAx val="93658112"/>
        <c:crosses val="autoZero"/>
        <c:auto val="1"/>
        <c:lblAlgn val="ctr"/>
        <c:lblOffset val="100"/>
      </c:catAx>
      <c:valAx>
        <c:axId val="936581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365657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rotY val="7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Percent val="1"/>
            <c:showLeaderLines val="1"/>
          </c:dLbls>
          <c:cat>
            <c:strRef>
              <c:f>'1750'!$A$2:$A$19</c:f>
              <c:strCache>
                <c:ptCount val="18"/>
                <c:pt idx="0">
                  <c:v>Bush(es)</c:v>
                </c:pt>
                <c:pt idx="1">
                  <c:v>Chestnut</c:v>
                </c:pt>
                <c:pt idx="2">
                  <c:v>Gum</c:v>
                </c:pt>
                <c:pt idx="3">
                  <c:v>Lym</c:v>
                </c:pt>
                <c:pt idx="4">
                  <c:v>Poplar</c:v>
                </c:pt>
                <c:pt idx="5">
                  <c:v>Spanish Oak</c:v>
                </c:pt>
                <c:pt idx="6">
                  <c:v>White Hickory</c:v>
                </c:pt>
                <c:pt idx="7">
                  <c:v>Dogwood</c:v>
                </c:pt>
                <c:pt idx="8">
                  <c:v>Sycamore</c:v>
                </c:pt>
                <c:pt idx="9">
                  <c:v>Ash</c:v>
                </c:pt>
                <c:pt idx="10">
                  <c:v>Woodlands</c:v>
                </c:pt>
                <c:pt idx="11">
                  <c:v>Walnut</c:v>
                </c:pt>
                <c:pt idx="12">
                  <c:v>Sapling(s)</c:v>
                </c:pt>
                <c:pt idx="13">
                  <c:v>Black Oak</c:v>
                </c:pt>
                <c:pt idx="14">
                  <c:v>Locust</c:v>
                </c:pt>
                <c:pt idx="15">
                  <c:v>Hickory</c:v>
                </c:pt>
                <c:pt idx="16">
                  <c:v>White Oak</c:v>
                </c:pt>
                <c:pt idx="17">
                  <c:v>Red Oak</c:v>
                </c:pt>
              </c:strCache>
            </c:strRef>
          </c:cat>
          <c:val>
            <c:numRef>
              <c:f>'1750'!$B$2:$B$19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4</c:v>
                </c:pt>
                <c:pt idx="12">
                  <c:v>6</c:v>
                </c:pt>
                <c:pt idx="13">
                  <c:v>24</c:v>
                </c:pt>
                <c:pt idx="14">
                  <c:v>30</c:v>
                </c:pt>
                <c:pt idx="15">
                  <c:v>56</c:v>
                </c:pt>
                <c:pt idx="16">
                  <c:v>59</c:v>
                </c:pt>
                <c:pt idx="17">
                  <c:v>72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rotY val="110"/>
      <c:perspective val="30"/>
    </c:view3D>
    <c:plotArea>
      <c:layout/>
      <c:pie3DChart>
        <c:varyColors val="1"/>
        <c:ser>
          <c:idx val="0"/>
          <c:order val="0"/>
          <c:tx>
            <c:strRef>
              <c:f>'1760'!$B$1</c:f>
              <c:strCache>
                <c:ptCount val="1"/>
                <c:pt idx="0">
                  <c:v>Count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'1760'!$A$2:$A$15</c:f>
              <c:strCache>
                <c:ptCount val="14"/>
                <c:pt idx="0">
                  <c:v>White Oak</c:v>
                </c:pt>
                <c:pt idx="1">
                  <c:v>Black Oak</c:v>
                </c:pt>
                <c:pt idx="2">
                  <c:v>Hickory</c:v>
                </c:pt>
                <c:pt idx="3">
                  <c:v>Locust</c:v>
                </c:pt>
                <c:pt idx="4">
                  <c:v>Red Oak</c:v>
                </c:pt>
                <c:pt idx="5">
                  <c:v>Walnut</c:v>
                </c:pt>
                <c:pt idx="6">
                  <c:v>Elm</c:v>
                </c:pt>
                <c:pt idx="7">
                  <c:v>Spanish Oak</c:v>
                </c:pt>
                <c:pt idx="8">
                  <c:v>Gum</c:v>
                </c:pt>
                <c:pt idx="9">
                  <c:v>Sugar</c:v>
                </c:pt>
                <c:pt idx="10">
                  <c:v>White Hickory</c:v>
                </c:pt>
                <c:pt idx="11">
                  <c:v>Ash</c:v>
                </c:pt>
                <c:pt idx="12">
                  <c:v>Lym</c:v>
                </c:pt>
                <c:pt idx="13">
                  <c:v>None</c:v>
                </c:pt>
              </c:strCache>
            </c:strRef>
          </c:cat>
          <c:val>
            <c:numRef>
              <c:f>'1760'!$B$2:$B$15</c:f>
              <c:numCache>
                <c:formatCode>General</c:formatCode>
                <c:ptCount val="14"/>
                <c:pt idx="0">
                  <c:v>86</c:v>
                </c:pt>
                <c:pt idx="1">
                  <c:v>67</c:v>
                </c:pt>
                <c:pt idx="2">
                  <c:v>60</c:v>
                </c:pt>
                <c:pt idx="3">
                  <c:v>19</c:v>
                </c:pt>
                <c:pt idx="4">
                  <c:v>17</c:v>
                </c:pt>
                <c:pt idx="5">
                  <c:v>7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rotY val="110"/>
      <c:perspective val="30"/>
    </c:view3D>
    <c:plotArea>
      <c:layout/>
      <c:pie3DChart>
        <c:varyColors val="1"/>
        <c:ser>
          <c:idx val="0"/>
          <c:order val="0"/>
          <c:tx>
            <c:strRef>
              <c:f>'1770'!$B$1</c:f>
              <c:strCache>
                <c:ptCount val="1"/>
                <c:pt idx="0">
                  <c:v>Count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'1770'!$A$2:$A$11</c:f>
              <c:strCache>
                <c:ptCount val="10"/>
                <c:pt idx="0">
                  <c:v>White Oak</c:v>
                </c:pt>
                <c:pt idx="1">
                  <c:v>Hickory</c:v>
                </c:pt>
                <c:pt idx="2">
                  <c:v>Black Oak</c:v>
                </c:pt>
                <c:pt idx="3">
                  <c:v>Locust</c:v>
                </c:pt>
                <c:pt idx="4">
                  <c:v>Spanish Oak</c:v>
                </c:pt>
                <c:pt idx="5">
                  <c:v>Sapling(s)</c:v>
                </c:pt>
                <c:pt idx="6">
                  <c:v>Ash</c:v>
                </c:pt>
                <c:pt idx="7">
                  <c:v>Red Oak</c:v>
                </c:pt>
                <c:pt idx="8">
                  <c:v>Elm</c:v>
                </c:pt>
                <c:pt idx="9">
                  <c:v>Hawthorne</c:v>
                </c:pt>
              </c:strCache>
            </c:strRef>
          </c:cat>
          <c:val>
            <c:numRef>
              <c:f>'1770'!$B$2:$B$11</c:f>
              <c:numCache>
                <c:formatCode>General</c:formatCode>
                <c:ptCount val="10"/>
                <c:pt idx="0">
                  <c:v>15</c:v>
                </c:pt>
                <c:pt idx="1">
                  <c:v>13</c:v>
                </c:pt>
                <c:pt idx="2">
                  <c:v>9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rotY val="110"/>
      <c:perspective val="30"/>
    </c:view3D>
    <c:plotArea>
      <c:layout/>
      <c:pie3DChart>
        <c:varyColors val="1"/>
        <c:ser>
          <c:idx val="0"/>
          <c:order val="0"/>
          <c:tx>
            <c:strRef>
              <c:f>'1790'!$B$1</c:f>
              <c:strCache>
                <c:ptCount val="1"/>
                <c:pt idx="0">
                  <c:v>Count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'1790'!$A$2:$A$9</c:f>
              <c:strCache>
                <c:ptCount val="8"/>
                <c:pt idx="0">
                  <c:v>White Oak</c:v>
                </c:pt>
                <c:pt idx="1">
                  <c:v>Black Oak</c:v>
                </c:pt>
                <c:pt idx="2">
                  <c:v>Red Oak</c:v>
                </c:pt>
                <c:pt idx="3">
                  <c:v>Hickory</c:v>
                </c:pt>
                <c:pt idx="4">
                  <c:v>Locust</c:v>
                </c:pt>
                <c:pt idx="5">
                  <c:v>Walnut</c:v>
                </c:pt>
                <c:pt idx="6">
                  <c:v>Gum</c:v>
                </c:pt>
                <c:pt idx="7">
                  <c:v>Hazel</c:v>
                </c:pt>
              </c:strCache>
            </c:strRef>
          </c:cat>
          <c:val>
            <c:numRef>
              <c:f>'1790'!$B$2:$B$9</c:f>
              <c:numCache>
                <c:formatCode>General</c:formatCode>
                <c:ptCount val="8"/>
                <c:pt idx="0">
                  <c:v>11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rotY val="110"/>
      <c:perspective val="30"/>
    </c:view3D>
    <c:plotArea>
      <c:layout/>
      <c:pie3DChart>
        <c:varyColors val="1"/>
        <c:ser>
          <c:idx val="0"/>
          <c:order val="0"/>
          <c:tx>
            <c:strRef>
              <c:f>'1800'!$B$1</c:f>
              <c:strCache>
                <c:ptCount val="1"/>
                <c:pt idx="0">
                  <c:v>Count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'1800'!$A$2:$A$11</c:f>
              <c:strCache>
                <c:ptCount val="10"/>
                <c:pt idx="0">
                  <c:v>Hickory</c:v>
                </c:pt>
                <c:pt idx="1">
                  <c:v>Poplar</c:v>
                </c:pt>
                <c:pt idx="2">
                  <c:v>White Oak</c:v>
                </c:pt>
                <c:pt idx="3">
                  <c:v>Black Oak</c:v>
                </c:pt>
                <c:pt idx="4">
                  <c:v>Ash</c:v>
                </c:pt>
                <c:pt idx="5">
                  <c:v>Dogwood</c:v>
                </c:pt>
                <c:pt idx="6">
                  <c:v>Elm</c:v>
                </c:pt>
                <c:pt idx="7">
                  <c:v>Red Oak</c:v>
                </c:pt>
                <c:pt idx="8">
                  <c:v>Sugar</c:v>
                </c:pt>
                <c:pt idx="9">
                  <c:v>Sycamore</c:v>
                </c:pt>
              </c:strCache>
            </c:strRef>
          </c:cat>
          <c:val>
            <c:numRef>
              <c:f>'1800'!$B$2:$B$11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rotY val="110"/>
      <c:perspective val="30"/>
    </c:view3D>
    <c:plotArea>
      <c:layout/>
      <c:pie3DChart>
        <c:varyColors val="1"/>
        <c:ser>
          <c:idx val="0"/>
          <c:order val="0"/>
          <c:tx>
            <c:strRef>
              <c:f>'1820'!$B$1</c:f>
              <c:strCache>
                <c:ptCount val="1"/>
                <c:pt idx="0">
                  <c:v>Count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'1820'!$A$2:$A$9</c:f>
              <c:strCache>
                <c:ptCount val="8"/>
                <c:pt idx="0">
                  <c:v>Mulberry</c:v>
                </c:pt>
                <c:pt idx="1">
                  <c:v>Black Oak</c:v>
                </c:pt>
                <c:pt idx="2">
                  <c:v>Hickory</c:v>
                </c:pt>
                <c:pt idx="3">
                  <c:v>Persimmon</c:v>
                </c:pt>
                <c:pt idx="4">
                  <c:v>White Oak</c:v>
                </c:pt>
                <c:pt idx="5">
                  <c:v>Box Elder</c:v>
                </c:pt>
                <c:pt idx="6">
                  <c:v>Poplar</c:v>
                </c:pt>
                <c:pt idx="7">
                  <c:v>Sycamore</c:v>
                </c:pt>
              </c:strCache>
            </c:strRef>
          </c:cat>
          <c:val>
            <c:numRef>
              <c:f>'1820'!$B$2:$B$9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rotY val="110"/>
      <c:perspective val="30"/>
    </c:view3D>
    <c:plotArea>
      <c:layout/>
      <c:pie3DChart>
        <c:varyColors val="1"/>
        <c:ser>
          <c:idx val="0"/>
          <c:order val="0"/>
          <c:tx>
            <c:strRef>
              <c:f>'1830'!$B$1</c:f>
              <c:strCache>
                <c:ptCount val="1"/>
                <c:pt idx="0">
                  <c:v>Count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'1830'!$A$2:$A$7</c:f>
              <c:strCache>
                <c:ptCount val="6"/>
                <c:pt idx="0">
                  <c:v>Elm</c:v>
                </c:pt>
                <c:pt idx="1">
                  <c:v>Sycamore</c:v>
                </c:pt>
                <c:pt idx="2">
                  <c:v>Locust</c:v>
                </c:pt>
                <c:pt idx="3">
                  <c:v>Mulberry</c:v>
                </c:pt>
                <c:pt idx="4">
                  <c:v>Tree</c:v>
                </c:pt>
                <c:pt idx="5">
                  <c:v>Walnut</c:v>
                </c:pt>
              </c:strCache>
            </c:strRef>
          </c:cat>
          <c:val>
            <c:numRef>
              <c:f>'1830'!$B$2:$B$7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rotY val="110"/>
      <c:perspective val="30"/>
    </c:view3D>
    <c:plotArea>
      <c:layout/>
      <c:pie3DChart>
        <c:varyColors val="1"/>
        <c:ser>
          <c:idx val="0"/>
          <c:order val="0"/>
          <c:tx>
            <c:strRef>
              <c:f>'1890'!$B$1</c:f>
              <c:strCache>
                <c:ptCount val="1"/>
                <c:pt idx="0">
                  <c:v>Count</c:v>
                </c:pt>
              </c:strCache>
            </c:strRef>
          </c:tx>
          <c:explosion val="25"/>
          <c:dLbls>
            <c:showVal val="1"/>
            <c:showPercent val="1"/>
            <c:showLeaderLines val="1"/>
          </c:dLbls>
          <c:cat>
            <c:strRef>
              <c:f>'1890'!$A$2</c:f>
              <c:strCache>
                <c:ptCount val="1"/>
                <c:pt idx="0">
                  <c:v>White Oak</c:v>
                </c:pt>
              </c:strCache>
            </c:strRef>
          </c:cat>
          <c:val>
            <c:numRef>
              <c:f>'1890'!$B$2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72A6-832A-4325-9877-67E4509E1F17}" type="datetimeFigureOut">
              <a:rPr lang="en-US" smtClean="0"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ED8D0-BE7C-45FD-91D0-BA3AA7445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Trees of Jefferson County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example using project data</a:t>
            </a:r>
          </a:p>
          <a:p>
            <a:r>
              <a:rPr lang="en-US" dirty="0" smtClean="0"/>
              <a:t>Victoria Myers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-1890’s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– Over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trees over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GIS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60" y="1600200"/>
            <a:ext cx="752367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 Analysis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60" y="1600200"/>
            <a:ext cx="752367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Problems/Issues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random in nature and limited to property boundaries but most likely the best data available</a:t>
            </a:r>
          </a:p>
          <a:p>
            <a:r>
              <a:rPr lang="en-US" dirty="0" smtClean="0"/>
              <a:t>Was the surveyor good at tree identification?</a:t>
            </a:r>
          </a:p>
          <a:p>
            <a:r>
              <a:rPr lang="en-US" dirty="0" smtClean="0"/>
              <a:t>Surveyors tend to choose a tree with good longevity for corners. </a:t>
            </a:r>
          </a:p>
          <a:p>
            <a:r>
              <a:rPr lang="en-US" dirty="0" smtClean="0"/>
              <a:t>Data skewed to the 1750/60’s due to the number of grants during that time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was most likely a mature forest</a:t>
            </a:r>
          </a:p>
          <a:p>
            <a:r>
              <a:rPr lang="en-US" dirty="0" smtClean="0"/>
              <a:t>Non-native species begin to show up near population centers (cities)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– 1730’s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-1750’s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– 1760’s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– 1770’s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– 1790’s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– 1800’s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– 1820’s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– 1830’s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126</Words>
  <Application>Microsoft Office PowerPoint</Application>
  <PresentationFormat>On-screen Show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Trees of Jefferson County</vt:lpstr>
      <vt:lpstr>Trees – 1730’s</vt:lpstr>
      <vt:lpstr>Trees -1750’s</vt:lpstr>
      <vt:lpstr>Trees – 1760’s</vt:lpstr>
      <vt:lpstr>Trees – 1770’s</vt:lpstr>
      <vt:lpstr>Trees – 1790’s</vt:lpstr>
      <vt:lpstr>Trees – 1800’s</vt:lpstr>
      <vt:lpstr>Trees – 1820’s</vt:lpstr>
      <vt:lpstr>Trees – 1830’s</vt:lpstr>
      <vt:lpstr>Trees -1890’s</vt:lpstr>
      <vt:lpstr>Trees – Over time</vt:lpstr>
      <vt:lpstr>Number of trees over time</vt:lpstr>
      <vt:lpstr>Online GIS</vt:lpstr>
      <vt:lpstr>GIS Analysis</vt:lpstr>
      <vt:lpstr>Problems/Issues</vt:lpstr>
      <vt:lpstr>Conclusions/Insights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Trees</dc:title>
  <dc:creator>tori</dc:creator>
  <cp:lastModifiedBy>tori</cp:lastModifiedBy>
  <cp:revision>14</cp:revision>
  <dcterms:created xsi:type="dcterms:W3CDTF">2011-10-22T16:49:40Z</dcterms:created>
  <dcterms:modified xsi:type="dcterms:W3CDTF">2011-10-22T18:54:23Z</dcterms:modified>
</cp:coreProperties>
</file>